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6" r:id="rId3"/>
    <p:sldId id="390" r:id="rId4"/>
    <p:sldId id="393" r:id="rId5"/>
    <p:sldId id="392" r:id="rId6"/>
    <p:sldId id="388" r:id="rId7"/>
    <p:sldId id="389" r:id="rId8"/>
    <p:sldId id="39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Johnson" initials="AJ" lastIdx="93" clrIdx="0">
    <p:extLst>
      <p:ext uri="{19B8F6BF-5375-455C-9EA6-DF929625EA0E}">
        <p15:presenceInfo xmlns:p15="http://schemas.microsoft.com/office/powerpoint/2012/main" userId="Alice Johnson" providerId="None"/>
      </p:ext>
    </p:extLst>
  </p:cmAuthor>
  <p:cmAuthor id="2" name="Bonilla, Yanelle" initials="BY" lastIdx="262" clrIdx="1">
    <p:extLst>
      <p:ext uri="{19B8F6BF-5375-455C-9EA6-DF929625EA0E}">
        <p15:presenceInfo xmlns:p15="http://schemas.microsoft.com/office/powerpoint/2012/main" userId="Bonilla, Yanelle" providerId="None"/>
      </p:ext>
    </p:extLst>
  </p:cmAuthor>
  <p:cmAuthor id="3" name="Holly Stokes" initials="HS" lastIdx="2" clrIdx="2">
    <p:extLst>
      <p:ext uri="{19B8F6BF-5375-455C-9EA6-DF929625EA0E}">
        <p15:presenceInfo xmlns:p15="http://schemas.microsoft.com/office/powerpoint/2012/main" userId="Holly Stok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367"/>
    <a:srgbClr val="AFCEC5"/>
    <a:srgbClr val="233A34"/>
    <a:srgbClr val="ADC4C8"/>
    <a:srgbClr val="55797E"/>
    <a:srgbClr val="769DA3"/>
    <a:srgbClr val="C8D8DA"/>
    <a:srgbClr val="385054"/>
    <a:srgbClr val="A02C1C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047" autoAdjust="0"/>
  </p:normalViewPr>
  <p:slideViewPr>
    <p:cSldViewPr snapToGrid="0">
      <p:cViewPr varScale="1">
        <p:scale>
          <a:sx n="103" d="100"/>
          <a:sy n="103" d="100"/>
        </p:scale>
        <p:origin x="1878" y="108"/>
      </p:cViewPr>
      <p:guideLst>
        <p:guide orient="horz" pos="108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06280193236716E-2"/>
          <c:y val="5.7317853902206263E-3"/>
          <c:w val="0.96678743961352653"/>
          <c:h val="0.98622161421444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Will get COVID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  <c:pt idx="4">
                  <c:v>Upper income adults</c:v>
                </c:pt>
                <c:pt idx="5">
                  <c:v>Middle income adults</c:v>
                </c:pt>
                <c:pt idx="6">
                  <c:v>Lower income adults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0.24</c:v>
                </c:pt>
                <c:pt idx="1">
                  <c:v>0.18</c:v>
                </c:pt>
                <c:pt idx="2">
                  <c:v>0.31</c:v>
                </c:pt>
                <c:pt idx="3">
                  <c:v>0.43</c:v>
                </c:pt>
                <c:pt idx="4">
                  <c:v>0.17</c:v>
                </c:pt>
                <c:pt idx="5">
                  <c:v>0.21</c:v>
                </c:pt>
                <c:pt idx="6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2B-47A1-B860-E003FDC29C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Might unknowingly spread COVID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  <c:pt idx="4">
                  <c:v>Upper income adults</c:v>
                </c:pt>
                <c:pt idx="5">
                  <c:v>Middle income adults</c:v>
                </c:pt>
                <c:pt idx="6">
                  <c:v>Lower income adults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0.33</c:v>
                </c:pt>
                <c:pt idx="1">
                  <c:v>0.28000000000000003</c:v>
                </c:pt>
                <c:pt idx="2">
                  <c:v>0.38</c:v>
                </c:pt>
                <c:pt idx="3">
                  <c:v>0.49</c:v>
                </c:pt>
                <c:pt idx="4">
                  <c:v>0.27</c:v>
                </c:pt>
                <c:pt idx="5">
                  <c:v>0.32</c:v>
                </c:pt>
                <c:pt idx="6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2B-47A1-B860-E003FDC29C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8"/>
        <c:axId val="222274560"/>
        <c:axId val="222282880"/>
      </c:barChart>
      <c:catAx>
        <c:axId val="22227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222282880"/>
        <c:crosses val="autoZero"/>
        <c:auto val="1"/>
        <c:lblAlgn val="ctr"/>
        <c:lblOffset val="100"/>
        <c:noMultiLvlLbl val="0"/>
      </c:catAx>
      <c:valAx>
        <c:axId val="222282880"/>
        <c:scaling>
          <c:orientation val="minMax"/>
          <c:max val="0.55000000000000004"/>
        </c:scaling>
        <c:delete val="1"/>
        <c:axPos val="l"/>
        <c:numFmt formatCode="0%" sourceLinked="1"/>
        <c:majorTickMark val="none"/>
        <c:minorTickMark val="none"/>
        <c:tickLblPos val="nextTo"/>
        <c:crossAx val="222274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Patients most in need</c:v>
                </c:pt>
              </c:strCache>
            </c:strRef>
          </c:tx>
          <c:spPr>
            <a:solidFill>
              <a:srgbClr val="38505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  <c:pt idx="4">
                  <c:v>Ages 18-29</c:v>
                </c:pt>
                <c:pt idx="5">
                  <c:v>Ages 30-49</c:v>
                </c:pt>
                <c:pt idx="6">
                  <c:v>Ages 50-64</c:v>
                </c:pt>
                <c:pt idx="7">
                  <c:v>Aged 65+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0.5</c:v>
                </c:pt>
                <c:pt idx="1">
                  <c:v>0.48</c:v>
                </c:pt>
                <c:pt idx="2">
                  <c:v>0.6</c:v>
                </c:pt>
                <c:pt idx="3">
                  <c:v>0.5</c:v>
                </c:pt>
                <c:pt idx="4">
                  <c:v>0.39</c:v>
                </c:pt>
                <c:pt idx="5">
                  <c:v>0.45</c:v>
                </c:pt>
                <c:pt idx="6">
                  <c:v>0.56999999999999995</c:v>
                </c:pt>
                <c:pt idx="7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3-4D30-A921-DAB94D008D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Patients who are likely to recover</c:v>
                </c:pt>
              </c:strCache>
            </c:strRef>
          </c:tx>
          <c:spPr>
            <a:solidFill>
              <a:srgbClr val="769DA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  <c:pt idx="4">
                  <c:v>Ages 18-29</c:v>
                </c:pt>
                <c:pt idx="5">
                  <c:v>Ages 30-49</c:v>
                </c:pt>
                <c:pt idx="6">
                  <c:v>Ages 50-64</c:v>
                </c:pt>
                <c:pt idx="7">
                  <c:v>Aged 65+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0.45</c:v>
                </c:pt>
                <c:pt idx="1">
                  <c:v>0.47</c:v>
                </c:pt>
                <c:pt idx="2">
                  <c:v>0.36</c:v>
                </c:pt>
                <c:pt idx="3">
                  <c:v>0.45</c:v>
                </c:pt>
                <c:pt idx="4">
                  <c:v>0.57999999999999996</c:v>
                </c:pt>
                <c:pt idx="5">
                  <c:v>0.5</c:v>
                </c:pt>
                <c:pt idx="6">
                  <c:v>0.37</c:v>
                </c:pt>
                <c:pt idx="7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3-4D30-A921-DAB94D008D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7"/>
        <c:axId val="379518432"/>
        <c:axId val="379509280"/>
      </c:barChart>
      <c:catAx>
        <c:axId val="37951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09280"/>
        <c:crosses val="autoZero"/>
        <c:auto val="1"/>
        <c:lblAlgn val="ctr"/>
        <c:lblOffset val="100"/>
        <c:noMultiLvlLbl val="0"/>
      </c:catAx>
      <c:valAx>
        <c:axId val="379509280"/>
        <c:scaling>
          <c:orientation val="minMax"/>
          <c:max val="0.65000000000000013"/>
        </c:scaling>
        <c:delete val="1"/>
        <c:axPos val="l"/>
        <c:numFmt formatCode="0%" sourceLinked="1"/>
        <c:majorTickMark val="none"/>
        <c:minorTickMark val="none"/>
        <c:tickLblPos val="nextTo"/>
        <c:crossAx val="37951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6522856720074916E-2"/>
          <c:w val="1"/>
          <c:h val="0.92695428655985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Very/Somewhat difficult</c:v>
                </c:pt>
              </c:strCache>
            </c:strRef>
          </c:tx>
          <c:spPr>
            <a:solidFill>
              <a:srgbClr val="38505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</c:v>
                </c:pt>
                <c:pt idx="1">
                  <c:v>0.28000000000000003</c:v>
                </c:pt>
                <c:pt idx="2">
                  <c:v>0.38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1-4AC0-B787-7A04EF0911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Very/Somewhat easy</c:v>
                </c:pt>
              </c:strCache>
            </c:strRef>
          </c:tx>
          <c:spPr>
            <a:solidFill>
              <a:srgbClr val="769DA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0.65</c:v>
                </c:pt>
                <c:pt idx="1">
                  <c:v>0.71</c:v>
                </c:pt>
                <c:pt idx="2">
                  <c:v>0.61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1-4AC0-B787-7A04EF0911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0"/>
        <c:overlap val="-11"/>
        <c:axId val="222361920"/>
        <c:axId val="222366912"/>
      </c:barChart>
      <c:catAx>
        <c:axId val="22236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222366912"/>
        <c:crosses val="autoZero"/>
        <c:auto val="1"/>
        <c:lblAlgn val="ctr"/>
        <c:lblOffset val="100"/>
        <c:noMultiLvlLbl val="0"/>
      </c:catAx>
      <c:valAx>
        <c:axId val="222366912"/>
        <c:scaling>
          <c:orientation val="minMax"/>
          <c:max val="0.75000000000000011"/>
        </c:scaling>
        <c:delete val="1"/>
        <c:axPos val="l"/>
        <c:numFmt formatCode="0%" sourceLinked="1"/>
        <c:majorTickMark val="none"/>
        <c:minorTickMark val="none"/>
        <c:tickLblPos val="nextTo"/>
        <c:crossAx val="2223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Continue to get paid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0.36</c:v>
                </c:pt>
                <c:pt idx="1">
                  <c:v>0.41</c:v>
                </c:pt>
                <c:pt idx="2">
                  <c:v>0.27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4E-42D7-A761-71A912ED8D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get paid, able to keep up with expenses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0.21</c:v>
                </c:pt>
                <c:pt idx="1">
                  <c:v>0.23</c:v>
                </c:pt>
                <c:pt idx="2">
                  <c:v>0.12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4E-42D7-A761-71A912ED8D4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get paid, unable to pay expenses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0.33</c:v>
                </c:pt>
                <c:pt idx="1">
                  <c:v>0.28999999999999998</c:v>
                </c:pt>
                <c:pt idx="2">
                  <c:v>0.38</c:v>
                </c:pt>
                <c:pt idx="3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4E-42D7-A761-71A912ED8D4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adults</c:v>
                </c:pt>
                <c:pt idx="1">
                  <c:v>White adults</c:v>
                </c:pt>
                <c:pt idx="2">
                  <c:v>Black adults</c:v>
                </c:pt>
                <c:pt idx="3">
                  <c:v>Hispanic adults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</c:v>
                </c:pt>
                <c:pt idx="1">
                  <c:v>7.0000000000000007E-2</c:v>
                </c:pt>
                <c:pt idx="2">
                  <c:v>0.23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4E-42D7-A761-71A912ED8D4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92458288"/>
        <c:axId val="392440400"/>
      </c:barChart>
      <c:catAx>
        <c:axId val="39245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92440400"/>
        <c:crosses val="autoZero"/>
        <c:auto val="1"/>
        <c:lblAlgn val="ctr"/>
        <c:lblOffset val="100"/>
        <c:noMultiLvlLbl val="0"/>
      </c:catAx>
      <c:valAx>
        <c:axId val="39244040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39245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Had to take a pay cut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adults</c:v>
                </c:pt>
                <c:pt idx="1">
                  <c:v>Hispanic adults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0.27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5-4B0B-A5E0-389A3590AB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Been laid off or lost job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adults</c:v>
                </c:pt>
                <c:pt idx="1">
                  <c:v>Hispanic adults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95-4B0B-A5E0-389A3590AB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Either or both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113526570048309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95-4B0B-A5E0-389A3590A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adults</c:v>
                </c:pt>
                <c:pt idx="1">
                  <c:v>Hispanic adults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0.33</c:v>
                </c:pt>
                <c:pt idx="1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95-4B0B-A5E0-389A3590ABB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392458288"/>
        <c:axId val="392440400"/>
      </c:barChart>
      <c:catAx>
        <c:axId val="39245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92440400"/>
        <c:crosses val="autoZero"/>
        <c:auto val="1"/>
        <c:lblAlgn val="ctr"/>
        <c:lblOffset val="100"/>
        <c:noMultiLvlLbl val="0"/>
      </c:catAx>
      <c:valAx>
        <c:axId val="392440400"/>
        <c:scaling>
          <c:orientation val="minMax"/>
          <c:max val="1.1000000000000001"/>
        </c:scaling>
        <c:delete val="1"/>
        <c:axPos val="b"/>
        <c:numFmt formatCode="0%" sourceLinked="1"/>
        <c:majorTickMark val="out"/>
        <c:minorTickMark val="none"/>
        <c:tickLblPos val="nextTo"/>
        <c:crossAx val="39245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Major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adults</c:v>
                </c:pt>
                <c:pt idx="1">
                  <c:v>All adults</c:v>
                </c:pt>
                <c:pt idx="2">
                  <c:v>Hispanic adults</c:v>
                </c:pt>
                <c:pt idx="3">
                  <c:v>Black adults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</c:v>
                </c:pt>
                <c:pt idx="1">
                  <c:v>0.27</c:v>
                </c:pt>
                <c:pt idx="2">
                  <c:v>0.39</c:v>
                </c:pt>
                <c:pt idx="3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FC-4682-B9F3-58D3CD985C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adults</c:v>
                </c:pt>
                <c:pt idx="1">
                  <c:v>All adults</c:v>
                </c:pt>
                <c:pt idx="2">
                  <c:v>Hispanic adults</c:v>
                </c:pt>
                <c:pt idx="3">
                  <c:v>Black adults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0.51</c:v>
                </c:pt>
                <c:pt idx="2">
                  <c:v>0.43</c:v>
                </c:pt>
                <c:pt idx="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FC-4682-B9F3-58D3CD985C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a threat</c:v>
                </c:pt>
              </c:strCache>
            </c:strRef>
          </c:tx>
          <c:spPr>
            <a:solidFill>
              <a:srgbClr val="C8D8D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 adults</c:v>
                </c:pt>
                <c:pt idx="1">
                  <c:v>All adults</c:v>
                </c:pt>
                <c:pt idx="2">
                  <c:v>Hispanic adults</c:v>
                </c:pt>
                <c:pt idx="3">
                  <c:v>Black adults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0.23</c:v>
                </c:pt>
                <c:pt idx="1">
                  <c:v>0.22</c:v>
                </c:pt>
                <c:pt idx="2">
                  <c:v>0.18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FC-4682-B9F3-58D3CD985C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92439568"/>
        <c:axId val="392442064"/>
      </c:barChart>
      <c:catAx>
        <c:axId val="39243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92442064"/>
        <c:crosses val="autoZero"/>
        <c:auto val="1"/>
        <c:lblAlgn val="ctr"/>
        <c:lblOffset val="100"/>
        <c:noMultiLvlLbl val="0"/>
      </c:catAx>
      <c:valAx>
        <c:axId val="39244206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39243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1548791405550585E-2"/>
          <c:w val="0.99999999999999989"/>
          <c:h val="0.80711040540254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White adults</c:v>
                </c:pt>
                <c:pt idx="1">
                  <c:v>Black adults</c:v>
                </c:pt>
                <c:pt idx="2">
                  <c:v>Hispanic adults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0.13</c:v>
                </c:pt>
                <c:pt idx="1">
                  <c:v>0.27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A-4377-B2C9-816B7A3170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overlap val="-27"/>
        <c:axId val="392488240"/>
        <c:axId val="392477424"/>
      </c:barChart>
      <c:catAx>
        <c:axId val="39248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92477424"/>
        <c:crosses val="autoZero"/>
        <c:auto val="1"/>
        <c:lblAlgn val="ctr"/>
        <c:lblOffset val="100"/>
        <c:noMultiLvlLbl val="0"/>
      </c:catAx>
      <c:valAx>
        <c:axId val="3924774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9248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936966754794089"/>
          <c:y val="7.481401060238238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Milwaukee County, Wisconsin</c:v>
                </c:pt>
              </c:strCache>
            </c:strRef>
          </c:tx>
          <c:spPr>
            <a:ln w="3810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F0-42AA-82F3-1F196A7A95A0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F0-42AA-82F3-1F196A7A95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0.26</c:v>
                </c:pt>
                <c:pt idx="1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F0-42AA-82F3-1F196A7A9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045396236783162"/>
          <c:y val="7.8554885349408515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Louisiana</c:v>
                </c:pt>
              </c:strCache>
            </c:strRef>
          </c:tx>
          <c:spPr>
            <a:ln w="381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31-4F15-8EF8-68E867146617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31-4F15-8EF8-68E8671466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</c:v>
                </c:pt>
                <c:pt idx="1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31-4F15-8EF8-68E867146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802024443987533"/>
          <c:y val="7.48116659804097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Washington, D.C.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A6-43DC-8C6F-0E3E40A185A7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A6-43DC-8C6F-0E3E40A18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0.46</c:v>
                </c:pt>
                <c:pt idx="1">
                  <c:v>0.57999999999999996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A6-43DC-8C6F-0E3E40A18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037204571466004"/>
          <c:y val="7.860445720485502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Chicago, Illinois</c:v>
                </c:pt>
              </c:strCache>
            </c:strRef>
          </c:tx>
          <c:spPr>
            <a:ln w="3810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5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52-4062-B3CD-E135781344BF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52-4062-B3CD-E135781344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</c:v>
                </c:pt>
                <c:pt idx="1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52-4062-B3CD-E13578134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969733416062729"/>
          <c:y val="7.8554885349408515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Michigan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20-49FA-A867-D31E0D3EEADD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20-49FA-A867-D31E0D3EE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20-49FA-A867-D31E0D3EEA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885878930025131"/>
          <c:y val="7.48116659804097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spc="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38544860375957E-2"/>
          <c:y val="0.10429073077972105"/>
          <c:w val="0.89832291027924804"/>
          <c:h val="0.686103974980309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North Carolina</c:v>
                </c:pt>
              </c:strCache>
            </c:strRef>
          </c:tx>
          <c:spPr>
            <a:ln w="38100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2045277965293688"/>
                  <c:y val="-9.3293071221170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6D-49BB-8336-095667C2EDEF}"/>
                </c:ext>
              </c:extLst>
            </c:dLbl>
            <c:dLbl>
              <c:idx val="1"/>
              <c:layout>
                <c:manualLayout>
                  <c:x val="-5.5749177103367374E-2"/>
                  <c:y val="8.6260554224546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6D-49BB-8336-095667C2ED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Percentage of population</c:v>
                </c:pt>
                <c:pt idx="1">
                  <c:v>Percentage of deaths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0.21</c:v>
                </c:pt>
                <c:pt idx="1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6D-49BB-8336-095667C2E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532160"/>
        <c:axId val="379513856"/>
      </c:lineChart>
      <c:catAx>
        <c:axId val="379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379513856"/>
        <c:crosses val="autoZero"/>
        <c:auto val="1"/>
        <c:lblAlgn val="ctr"/>
        <c:lblOffset val="100"/>
        <c:noMultiLvlLbl val="0"/>
      </c:catAx>
      <c:valAx>
        <c:axId val="379513856"/>
        <c:scaling>
          <c:orientation val="minMax"/>
          <c:max val="0.8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795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-press.org/2020/04/14/health-concerns-from-covid-19-much-higher-among-hispanics-and-blacks-than-whit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-press.org/2020/03/18/u-s-public-sees-multiple-threats-from-the-coronavirus-and-concerns-are-growing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abcnews.go.com/US/wireStory/outcry-racial-data-grows-virus-slams-black-americans-70050611" TargetMode="External"/><Relationship Id="rId4" Type="http://schemas.openxmlformats.org/officeDocument/2006/relationships/hyperlink" Target="https://www.people-press.org/2020/04/14/health-concerns-from-covid-19-much-higher-among-hispanics-and-blacks-than-whites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post.com/nation/2020/04/07/coronavirus-is-infecting-killing-black-americans-an-alarmingly-high-rate-post-analysis-shows/?arc404=tru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ancountrytoday.com/news/two-pueblos-have-some-of-the-highest-infection-rates-in-us-5IAXXwxfsU6gLdWcR74tnA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abcnews.go.com/US/wireStory/outcry-racial-data-grows-virus-slams-black-americans-70050611" TargetMode="External"/><Relationship Id="rId4" Type="http://schemas.openxmlformats.org/officeDocument/2006/relationships/hyperlink" Target="https://www.theatlantic.com/ideas/archive/2020/04/race-and-blame/609946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-press.org/2020/04/14/health-concerns-from-covid-19-much-higher-among-hispanics-and-blacks-than-whites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socialtrends.org/2020/03/30/most-americans-say-coronavirus-outbreak-has-impacted-their-lives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wresearch.org/fact-tank/2020/04/15/lower-income-parents-most-concerned-about-their-children-falling-behind-amid-covid-19-school-closures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-press.org/2020/03/18/u-s-public-sees-multiple-threats-from-the-coronavirus-and-concerns-are-growing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wresearch.org/fact-tank/2020/04/03/u-s-latinos-among-hardest-hit-by-pay-cuts-job-losses-due-to-coronaviru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“Health Concerns From COVID-19 Much Higher Among Hispanics and Blacks Than Whites,” Pew Research Center, April 17, 2020,</a:t>
            </a:r>
          </a:p>
          <a:p>
            <a:r>
              <a:rPr lang="en-US" dirty="0">
                <a:hlinkClick r:id="rId3"/>
              </a:rPr>
              <a:t>https://www.people-press.org/2020/04/14/health-concerns-from-covid-19-much-higher-among-hispanics-and-blacks-than-whites/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2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“U.S. Public Sees Multiple Threats From the Coronavirus – and Concerns Are Growing,” Pew Research Center, March</a:t>
            </a:r>
            <a:r>
              <a:rPr lang="en-US" baseline="0" dirty="0"/>
              <a:t> 18, 2020, </a:t>
            </a:r>
          </a:p>
          <a:p>
            <a:r>
              <a:rPr lang="en-US" dirty="0">
                <a:hlinkClick r:id="rId3"/>
              </a:rPr>
              <a:t>https://www.people-press.org/2020/03/18/u-s-public-sees-multiple-threats-from-the-coronavirus-and-concerns-are-growing/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“Health Concerns From COVID-19 Much Higher Among Hispanics and Blacks Than Whites,” Pew Research Center, April 17, 2020,</a:t>
            </a:r>
          </a:p>
          <a:p>
            <a:r>
              <a:rPr lang="en-US" dirty="0">
                <a:hlinkClick r:id="rId4"/>
              </a:rPr>
              <a:t>https://www.people-press.org/2020/04/14/health-concerns-from-covid-19-much-higher-among-hispanics-and-blacks-than-whites/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aseline="0" dirty="0"/>
              <a:t>Kat Stafford, Meghan Hoyer, Aaron Morrison, “Outcry over racial data grows as virus slams black Americans,” </a:t>
            </a:r>
            <a:r>
              <a:rPr lang="en-US" i="1" baseline="0" dirty="0"/>
              <a:t>ABC News</a:t>
            </a:r>
            <a:r>
              <a:rPr lang="en-US" baseline="0" dirty="0"/>
              <a:t>, April 8, 2020, </a:t>
            </a:r>
          </a:p>
          <a:p>
            <a:r>
              <a:rPr lang="en-US" dirty="0">
                <a:hlinkClick r:id="rId5"/>
              </a:rPr>
              <a:t>https://abcnews.go.com/US/wireStory/outcry-racial-data-grows-virus-slams-black-americans-70050611</a:t>
            </a:r>
            <a:r>
              <a:rPr lang="en-US" dirty="0"/>
              <a:t>. </a:t>
            </a:r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9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Reis </a:t>
            </a:r>
            <a:r>
              <a:rPr lang="en-US" dirty="0" err="1"/>
              <a:t>Thebault</a:t>
            </a:r>
            <a:r>
              <a:rPr lang="en-US" dirty="0"/>
              <a:t> ,</a:t>
            </a:r>
            <a:r>
              <a:rPr lang="en-US" baseline="0" dirty="0"/>
              <a:t> </a:t>
            </a:r>
            <a:r>
              <a:rPr lang="en-US" dirty="0"/>
              <a:t>Andrew Ba Tran,</a:t>
            </a:r>
            <a:r>
              <a:rPr lang="en-US" baseline="0" dirty="0"/>
              <a:t> </a:t>
            </a:r>
            <a:r>
              <a:rPr lang="en-US" dirty="0"/>
              <a:t>Vanessa Williams,</a:t>
            </a:r>
            <a:r>
              <a:rPr lang="en-US" baseline="0" dirty="0"/>
              <a:t> </a:t>
            </a:r>
            <a:r>
              <a:rPr lang="en-US" dirty="0"/>
              <a:t>“The coronavirus is infecting and killing black Americans at an alarmingly high rate,” </a:t>
            </a:r>
            <a:r>
              <a:rPr lang="en-US" i="1" dirty="0"/>
              <a:t>The Washington Post</a:t>
            </a:r>
            <a:r>
              <a:rPr lang="en-US" dirty="0"/>
              <a:t>, April 7, 2020,</a:t>
            </a:r>
          </a:p>
          <a:p>
            <a:r>
              <a:rPr lang="en-US" dirty="0">
                <a:hlinkClick r:id="rId3"/>
              </a:rPr>
              <a:t>https://www.washingtonpost.com/nation/2020/04/07/coronavirus-is-infecting-killing-black-americans-an-alarmingly-high-rate-post-analysis-shows/?arc404=true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8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Aaliyah Chavez, “Two pueblos have some of the highest infection rates in US,” </a:t>
            </a:r>
            <a:r>
              <a:rPr lang="en-US" i="1" dirty="0"/>
              <a:t>Indian Country Today</a:t>
            </a:r>
            <a:r>
              <a:rPr lang="en-US" dirty="0"/>
              <a:t>, April 7, 2020, </a:t>
            </a:r>
          </a:p>
          <a:p>
            <a:r>
              <a:rPr lang="en-US" dirty="0">
                <a:hlinkClick r:id="rId3"/>
              </a:rPr>
              <a:t>https://Indiancountrytoday.com/news/two-pueblos-have-some-of-the-highest-infection-rates-in-us-5IAXXwxfsU6gLdWcR74tnA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Ibram</a:t>
            </a:r>
            <a:r>
              <a:rPr lang="en-US" dirty="0"/>
              <a:t> X.</a:t>
            </a:r>
            <a:r>
              <a:rPr lang="en-US" baseline="0" dirty="0"/>
              <a:t> </a:t>
            </a:r>
            <a:r>
              <a:rPr lang="en-US" baseline="0" dirty="0" err="1"/>
              <a:t>Kendi</a:t>
            </a:r>
            <a:r>
              <a:rPr lang="en-US" baseline="0" dirty="0"/>
              <a:t>, “Stop Blaming Black People for Dying of the Coronavirus,” </a:t>
            </a:r>
            <a:r>
              <a:rPr lang="en-US" i="1" baseline="0" dirty="0"/>
              <a:t>The Atlantic</a:t>
            </a:r>
            <a:r>
              <a:rPr lang="en-US" baseline="0" dirty="0"/>
              <a:t>, April 14, 2020, </a:t>
            </a:r>
          </a:p>
          <a:p>
            <a:r>
              <a:rPr lang="en-US" dirty="0">
                <a:hlinkClick r:id="rId4"/>
              </a:rPr>
              <a:t>https://www.theatlantic.com/ideas/archive/2020/04/race-and-blame/609946/</a:t>
            </a:r>
            <a:r>
              <a:rPr lang="en-US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Kat Stafford, Meghan Hoyer, Aaron Morrison, “Outcry over racial data grows as virus slams black Americans,” </a:t>
            </a:r>
            <a:r>
              <a:rPr lang="en-US" i="1" baseline="0" dirty="0"/>
              <a:t>ABC News</a:t>
            </a:r>
            <a:r>
              <a:rPr lang="en-US" baseline="0" dirty="0"/>
              <a:t>, April 8, 2020, </a:t>
            </a:r>
          </a:p>
          <a:p>
            <a:r>
              <a:rPr lang="en-US" dirty="0">
                <a:hlinkClick r:id="rId5"/>
              </a:rPr>
              <a:t>https://abcnews.go.com/US/wireStory/outcry-racial-data-grows-virus-slams-black-americans-70050611</a:t>
            </a:r>
            <a:r>
              <a:rPr lang="en-US" dirty="0"/>
              <a:t>.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28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“Health Concerns From COVID-19 Much Higher Among Hispanics and Blacks Than Whites,” Pew Research Center, April 17, 2020,</a:t>
            </a:r>
          </a:p>
          <a:p>
            <a:r>
              <a:rPr lang="en-US" dirty="0">
                <a:hlinkClick r:id="rId3"/>
              </a:rPr>
              <a:t>https://www.people-press.org/2020/04/14/health-concerns-from-covid-19-much-higher-among-hispanics-and-blacks-than-whites/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86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“Most Americans Say Coronavirus Outbreak Has Impacted Their Lives,” Pew Research Center, March 30, 2020, </a:t>
            </a:r>
          </a:p>
          <a:p>
            <a:r>
              <a:rPr lang="en-US" dirty="0">
                <a:hlinkClick r:id="rId3"/>
              </a:rPr>
              <a:t>https://www.pewsocialtrends.org/2020/03/30/most-americans-say-coronavirus-outbreak-has-impacted-their-lives/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Juliana </a:t>
            </a:r>
            <a:r>
              <a:rPr lang="en-US" dirty="0" err="1"/>
              <a:t>Menasce</a:t>
            </a:r>
            <a:r>
              <a:rPr lang="en-US" dirty="0"/>
              <a:t> Horowitz, “Lower-income parents most concerned about their children falling behind amid COVID-19 school closures,” Pew Research Center, April 15, 2020, </a:t>
            </a:r>
          </a:p>
          <a:p>
            <a:r>
              <a:rPr lang="en-US" dirty="0">
                <a:hlinkClick r:id="rId4"/>
              </a:rPr>
              <a:t>https://www.pewresearch.org/fact-tank/2020/04/15/lower-income-parents-most-concerned-about-their-children-falling-behind-amid-covid-19-school-closures/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23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“U.S. Public Sees Multiple Threats From the Coronavirus – and Concerns Are Growing,” Pew Research Center, March</a:t>
            </a:r>
            <a:r>
              <a:rPr lang="en-US" baseline="0" dirty="0"/>
              <a:t> 18, 2020, </a:t>
            </a:r>
          </a:p>
          <a:p>
            <a:r>
              <a:rPr lang="en-US" dirty="0">
                <a:hlinkClick r:id="rId3"/>
              </a:rPr>
              <a:t>https://www.people-press.org/2020/03/18/u-s-public-sees-multiple-threats-from-the-coronavirus-and-concerns-are-growing/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Jens Manuel </a:t>
            </a:r>
            <a:r>
              <a:rPr lang="en-US" dirty="0" err="1"/>
              <a:t>Krogstad</a:t>
            </a:r>
            <a:r>
              <a:rPr lang="en-US" dirty="0"/>
              <a:t>, Ana Gonzalez-Barrera, Luis </a:t>
            </a:r>
            <a:r>
              <a:rPr lang="en-US" dirty="0" err="1"/>
              <a:t>Noe</a:t>
            </a:r>
            <a:r>
              <a:rPr lang="en-US" dirty="0"/>
              <a:t>-Bustamante, “U.S. Latinos among hardest hit by pay cuts, job losses due to coronavirus,” Pew Research Center, April</a:t>
            </a:r>
            <a:r>
              <a:rPr lang="en-US" baseline="0" dirty="0"/>
              <a:t> 3, 2020, </a:t>
            </a:r>
          </a:p>
          <a:p>
            <a:r>
              <a:rPr lang="en-US" dirty="0">
                <a:hlinkClick r:id="rId4"/>
              </a:rPr>
              <a:t>https://www.pewresearch.org/fact-tank/2020/04/03/u-s-latinos-among-hardest-hit-by-pay-cuts-job-losses-due-to-coronavirus/</a:t>
            </a:r>
            <a:r>
              <a:rPr lang="en-US" dirty="0"/>
              <a:t>.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9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5" y="274320"/>
            <a:ext cx="2080349" cy="27432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Coronavirus: racial disparities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8268640" cy="118872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latin typeface="+mj-lt"/>
                <a:ea typeface="MS PGothic" panose="020B0600070205080204" pitchFamily="34" charset="-128"/>
                <a:cs typeface="Georgia"/>
              </a:rPr>
              <a:t>An overview of early data that highlights how the coronavirus is affecting racial and ethnic groups across the country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412" y="3942054"/>
            <a:ext cx="39574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b="1" dirty="0">
                <a:latin typeface="+mj-lt"/>
                <a:ea typeface="MS PGothic" panose="020B0600070205080204" pitchFamily="34" charset="-128"/>
                <a:cs typeface="Georgia"/>
              </a:rPr>
              <a:t>April 20, 2020</a:t>
            </a:r>
          </a:p>
          <a:p>
            <a:pPr>
              <a:defRPr/>
            </a:pPr>
            <a:endParaRPr lang="en-US" sz="1200" b="1" dirty="0">
              <a:latin typeface="+mj-lt"/>
              <a:ea typeface="MS PGothic" panose="020B0600070205080204" pitchFamily="34" charset="-128"/>
              <a:cs typeface="Georgia"/>
            </a:endParaRPr>
          </a:p>
          <a:p>
            <a:pPr>
              <a:defRPr/>
            </a:pPr>
            <a:r>
              <a:rPr lang="en-US" sz="1200" b="1" dirty="0"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>
              <a:defRPr/>
            </a:pPr>
            <a:r>
              <a:rPr lang="en-US" sz="1200" i="1" dirty="0">
                <a:latin typeface="+mj-lt"/>
                <a:ea typeface="MS PGothic" panose="020B0600070205080204" pitchFamily="34" charset="-128"/>
                <a:cs typeface="Georgia"/>
              </a:rPr>
              <a:t>Yanelle Cruz</a:t>
            </a:r>
            <a:endParaRPr lang="en-US" sz="1200" b="1" dirty="0">
              <a:latin typeface="+mj-lt"/>
              <a:ea typeface="MS PGothic" panose="020B0600070205080204" pitchFamily="34" charset="-128"/>
              <a:cs typeface="Georgia"/>
            </a:endParaRPr>
          </a:p>
          <a:p>
            <a:pPr>
              <a:defRPr/>
            </a:pPr>
            <a:endParaRPr lang="en-US" sz="1200" b="1" dirty="0">
              <a:latin typeface="+mj-lt"/>
              <a:ea typeface="MS PGothic" panose="020B0600070205080204" pitchFamily="34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8080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4808" y="711316"/>
            <a:ext cx="8412480" cy="640080"/>
          </a:xfrm>
        </p:spPr>
        <p:txBody>
          <a:bodyPr/>
          <a:lstStyle/>
          <a:p>
            <a:r>
              <a:rPr lang="en-US" dirty="0"/>
              <a:t>Concerns regarding COVID-19 are more widespread among Hispanics and lower income adults</a:t>
            </a:r>
          </a:p>
        </p:txBody>
      </p:sp>
      <p:sp>
        <p:nvSpPr>
          <p:cNvPr id="4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17, 2020</a:t>
            </a:r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Pew Research Center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767428426"/>
              </p:ext>
            </p:extLst>
          </p:nvPr>
        </p:nvGraphicFramePr>
        <p:xfrm>
          <a:off x="404808" y="1906849"/>
          <a:ext cx="8412480" cy="432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404808" y="1792974"/>
            <a:ext cx="76921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385054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Contracting COVID-19 and requiring hospitalization   </a:t>
            </a:r>
            <a:r>
              <a:rPr lang="en-US" altLang="en-US" sz="1000" b="1" dirty="0">
                <a:solidFill>
                  <a:srgbClr val="769DA3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Unknowingly spreading COVID-19 to others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8" y="1373610"/>
            <a:ext cx="5642564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Respondents who expressed that they are “very concerned” about…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04808" y="1621473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APRIL 7-12, 2020</a:t>
            </a:r>
          </a:p>
        </p:txBody>
      </p:sp>
    </p:spTree>
    <p:extLst>
      <p:ext uri="{BB962C8B-B14F-4D97-AF65-F5344CB8AC3E}">
        <p14:creationId xmlns:p14="http://schemas.microsoft.com/office/powerpoint/2010/main" val="234057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285518" y="3899732"/>
            <a:ext cx="3153391" cy="2070474"/>
          </a:xfrm>
          <a:prstGeom prst="roundRect">
            <a:avLst>
              <a:gd name="adj" fmla="val 490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7049" y="724173"/>
            <a:ext cx="8412480" cy="640080"/>
          </a:xfrm>
        </p:spPr>
        <p:txBody>
          <a:bodyPr>
            <a:normAutofit fontScale="90000"/>
          </a:bodyPr>
          <a:lstStyle/>
          <a:p>
            <a:r>
              <a:rPr lang="en-US" dirty="0"/>
              <a:t>African Americans expressed higher concern for their personal health and are more likely to know individuals affected by COVID-19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26935716"/>
              </p:ext>
            </p:extLst>
          </p:nvPr>
        </p:nvGraphicFramePr>
        <p:xfrm>
          <a:off x="401620" y="2031749"/>
          <a:ext cx="8412480" cy="149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401620" y="1786249"/>
            <a:ext cx="76921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Major threat   </a:t>
            </a:r>
            <a:r>
              <a:rPr lang="en-US" altLang="en-US" sz="1000" b="1" dirty="0">
                <a:solidFill>
                  <a:schemeClr val="accent5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Minor threat   </a:t>
            </a:r>
            <a:r>
              <a:rPr lang="en-US" altLang="en-US" sz="1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Not a threat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1376121"/>
            <a:ext cx="8330004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Is the coronavirus outbreak a threat to your personal health?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01620" y="1596276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MARCH 10-16, 2020</a:t>
            </a:r>
          </a:p>
        </p:txBody>
      </p:sp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11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Pew Research Center, ABC News.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993000662"/>
              </p:ext>
            </p:extLst>
          </p:nvPr>
        </p:nvGraphicFramePr>
        <p:xfrm>
          <a:off x="401620" y="4219866"/>
          <a:ext cx="4508708" cy="1970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3528013"/>
            <a:ext cx="4508708" cy="45983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Do you know someone who has been hospitalized or has died as a result of having COVID-19?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01620" y="3974723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APRIL 7-12, 2020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9124" y="3965473"/>
            <a:ext cx="2906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 Associated Press analysis of 4,450 COVID-19 deaths and 52,000 positive cases found that </a:t>
            </a:r>
            <a:r>
              <a:rPr lang="en-US" sz="1200" b="1" dirty="0"/>
              <a:t>African American patients made up 42% of deaths. </a:t>
            </a:r>
          </a:p>
          <a:p>
            <a:endParaRPr lang="en-US" sz="1200" b="1" dirty="0"/>
          </a:p>
          <a:p>
            <a:r>
              <a:rPr lang="en-US" sz="1200" dirty="0"/>
              <a:t>However, the data provides a limited picture because the study relied on a handful of state and local governments that are tracking victims’ racial demographics. </a:t>
            </a:r>
          </a:p>
        </p:txBody>
      </p:sp>
    </p:spTree>
    <p:extLst>
      <p:ext uri="{BB962C8B-B14F-4D97-AF65-F5344CB8AC3E}">
        <p14:creationId xmlns:p14="http://schemas.microsoft.com/office/powerpoint/2010/main" val="308228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20" y="719380"/>
            <a:ext cx="8412480" cy="640080"/>
          </a:xfrm>
        </p:spPr>
        <p:txBody>
          <a:bodyPr/>
          <a:lstStyle/>
          <a:p>
            <a:r>
              <a:rPr lang="en-US" dirty="0"/>
              <a:t>African Americans are being disproportionately affected by the coronavirus and dying at higher rates than any other race</a:t>
            </a:r>
          </a:p>
        </p:txBody>
      </p:sp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8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The Washington Post</a:t>
            </a: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1354893"/>
            <a:ext cx="8412480" cy="30033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African Americans by percentage of population and share of coronavirus deaths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01620" y="1614419"/>
            <a:ext cx="6949794" cy="223401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DATA FROM JOHNS HOPKINS UNIVERSITY, THE AMERICAN COMMUNITY SURVEY, AND STATE HEALTH DEPARTMENTS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64577242"/>
              </p:ext>
            </p:extLst>
          </p:nvPr>
        </p:nvGraphicFramePr>
        <p:xfrm>
          <a:off x="401620" y="1964566"/>
          <a:ext cx="2747915" cy="1896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838205802"/>
              </p:ext>
            </p:extLst>
          </p:nvPr>
        </p:nvGraphicFramePr>
        <p:xfrm>
          <a:off x="3192664" y="1964490"/>
          <a:ext cx="2747915" cy="189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140909215"/>
              </p:ext>
            </p:extLst>
          </p:nvPr>
        </p:nvGraphicFramePr>
        <p:xfrm>
          <a:off x="5983709" y="1964490"/>
          <a:ext cx="2747915" cy="189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2697442805"/>
              </p:ext>
            </p:extLst>
          </p:nvPr>
        </p:nvGraphicFramePr>
        <p:xfrm>
          <a:off x="358491" y="4114669"/>
          <a:ext cx="2747915" cy="1896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782618443"/>
              </p:ext>
            </p:extLst>
          </p:nvPr>
        </p:nvGraphicFramePr>
        <p:xfrm>
          <a:off x="3149535" y="4114593"/>
          <a:ext cx="2747915" cy="189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429991623"/>
              </p:ext>
            </p:extLst>
          </p:nvPr>
        </p:nvGraphicFramePr>
        <p:xfrm>
          <a:off x="5940580" y="4114593"/>
          <a:ext cx="2747915" cy="189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51274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4808" y="712614"/>
            <a:ext cx="8412480" cy="640080"/>
          </a:xfrm>
        </p:spPr>
        <p:txBody>
          <a:bodyPr>
            <a:normAutofit fontScale="90000"/>
          </a:bodyPr>
          <a:lstStyle/>
          <a:p>
            <a:r>
              <a:rPr lang="en-US" dirty="0"/>
              <a:t>Despite limited data, recent studies show that racial minorities are being disproportionately affected by the coronavirus outbreak</a:t>
            </a:r>
          </a:p>
        </p:txBody>
      </p:sp>
      <p:sp>
        <p:nvSpPr>
          <p:cNvPr id="4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ABC News, The Atlantic, Indian Country Today.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816573" y="1456627"/>
            <a:ext cx="4760493" cy="689303"/>
            <a:chOff x="3797323" y="1457626"/>
            <a:chExt cx="4760493" cy="689303"/>
          </a:xfrm>
        </p:grpSpPr>
        <p:sp>
          <p:nvSpPr>
            <p:cNvPr id="18" name="Rounded Rectangle 17"/>
            <p:cNvSpPr/>
            <p:nvPr/>
          </p:nvSpPr>
          <p:spPr>
            <a:xfrm>
              <a:off x="4100362" y="1457626"/>
              <a:ext cx="4457454" cy="689303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62589" y="1506496"/>
              <a:ext cx="3940266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70% of 512 deaths </a:t>
              </a:r>
              <a:r>
                <a:rPr lang="en-US" sz="1100" dirty="0"/>
                <a:t>in which Louisiana tracked demographic data were of African Americans victims, despite them being only </a:t>
              </a:r>
              <a:r>
                <a:rPr lang="en-US" sz="1100" b="1" dirty="0"/>
                <a:t>32%</a:t>
              </a:r>
              <a:r>
                <a:rPr lang="en-US" sz="1100" dirty="0"/>
                <a:t> of the state’s population. 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797323" y="1499750"/>
              <a:ext cx="640080" cy="6400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4608" y="1593328"/>
              <a:ext cx="444742" cy="444742"/>
            </a:xfrm>
            <a:prstGeom prst="rect">
              <a:avLst/>
            </a:prstGeom>
          </p:spPr>
        </p:pic>
      </p:grpSp>
      <p:grpSp>
        <p:nvGrpSpPr>
          <p:cNvPr id="42" name="Group 41"/>
          <p:cNvGrpSpPr/>
          <p:nvPr/>
        </p:nvGrpSpPr>
        <p:grpSpPr>
          <a:xfrm>
            <a:off x="3796839" y="2281193"/>
            <a:ext cx="4777733" cy="1031060"/>
            <a:chOff x="3782728" y="2290741"/>
            <a:chExt cx="4777733" cy="1031060"/>
          </a:xfrm>
        </p:grpSpPr>
        <p:sp>
          <p:nvSpPr>
            <p:cNvPr id="19" name="Rounded Rectangle 18"/>
            <p:cNvSpPr/>
            <p:nvPr/>
          </p:nvSpPr>
          <p:spPr>
            <a:xfrm>
              <a:off x="4100363" y="2290741"/>
              <a:ext cx="4460098" cy="1031060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62590" y="2329481"/>
              <a:ext cx="4020788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63%</a:t>
              </a:r>
              <a:r>
                <a:rPr lang="en-US" sz="1100" dirty="0"/>
                <a:t> of coronavirus cases with demographic data in Illinois were </a:t>
              </a:r>
              <a:r>
                <a:rPr lang="en-US" sz="1100" b="1" dirty="0"/>
                <a:t>non-white individuals.</a:t>
              </a:r>
              <a:r>
                <a:rPr lang="en-US" sz="1100" dirty="0"/>
                <a:t> Hispanics make up </a:t>
              </a:r>
              <a:r>
                <a:rPr lang="en-US" sz="1100" b="1" dirty="0"/>
                <a:t>17% </a:t>
              </a:r>
              <a:r>
                <a:rPr lang="en-US" sz="1100" dirty="0"/>
                <a:t>of the state’s population and African Americans make up </a:t>
              </a:r>
              <a:r>
                <a:rPr lang="en-US" sz="1100" b="1" dirty="0"/>
                <a:t>13%. </a:t>
              </a:r>
              <a:r>
                <a:rPr lang="en-US" sz="1100" dirty="0"/>
                <a:t>Of the state’s 307 victims with racial data, </a:t>
              </a:r>
              <a:r>
                <a:rPr lang="en-US" sz="1100" b="1" dirty="0"/>
                <a:t>40% were African American. 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782728" y="2462896"/>
              <a:ext cx="640080" cy="6400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80925" y="2570214"/>
              <a:ext cx="495649" cy="495649"/>
            </a:xfrm>
            <a:prstGeom prst="rect">
              <a:avLst/>
            </a:prstGeom>
          </p:spPr>
        </p:pic>
      </p:grpSp>
      <p:grpSp>
        <p:nvGrpSpPr>
          <p:cNvPr id="43" name="Group 42"/>
          <p:cNvGrpSpPr/>
          <p:nvPr/>
        </p:nvGrpSpPr>
        <p:grpSpPr>
          <a:xfrm>
            <a:off x="3817625" y="3447516"/>
            <a:ext cx="4756947" cy="687748"/>
            <a:chOff x="3800964" y="3497144"/>
            <a:chExt cx="4756947" cy="687748"/>
          </a:xfrm>
        </p:grpSpPr>
        <p:sp>
          <p:nvSpPr>
            <p:cNvPr id="20" name="Rounded Rectangle 19"/>
            <p:cNvSpPr/>
            <p:nvPr/>
          </p:nvSpPr>
          <p:spPr>
            <a:xfrm>
              <a:off x="4100363" y="3497144"/>
              <a:ext cx="4457548" cy="687748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62590" y="3557424"/>
              <a:ext cx="394285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In Michigan, </a:t>
              </a:r>
              <a:r>
                <a:rPr lang="en-US" sz="1100" b="1" dirty="0"/>
                <a:t>more than half of coronavirus deaths</a:t>
              </a:r>
              <a:r>
                <a:rPr lang="en-US" sz="1100" dirty="0"/>
                <a:t> with racial data were African American victims, despite them representing only </a:t>
              </a:r>
              <a:r>
                <a:rPr lang="en-US" sz="1100" b="1" dirty="0"/>
                <a:t>14%</a:t>
              </a:r>
              <a:r>
                <a:rPr lang="en-US" sz="1100" dirty="0"/>
                <a:t> of the state’s total population. 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800964" y="3527184"/>
              <a:ext cx="640080" cy="6400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63485" y="3509556"/>
              <a:ext cx="562023" cy="562023"/>
            </a:xfrm>
            <a:prstGeom prst="rect">
              <a:avLst/>
            </a:prstGeom>
          </p:spPr>
        </p:pic>
      </p:grpSp>
      <p:grpSp>
        <p:nvGrpSpPr>
          <p:cNvPr id="44" name="Group 43"/>
          <p:cNvGrpSpPr/>
          <p:nvPr/>
        </p:nvGrpSpPr>
        <p:grpSpPr>
          <a:xfrm>
            <a:off x="3816572" y="4288454"/>
            <a:ext cx="4758000" cy="968344"/>
            <a:chOff x="3797323" y="4365903"/>
            <a:chExt cx="4758000" cy="968344"/>
          </a:xfrm>
        </p:grpSpPr>
        <p:sp>
          <p:nvSpPr>
            <p:cNvPr id="25" name="Rounded Rectangle 24"/>
            <p:cNvSpPr/>
            <p:nvPr/>
          </p:nvSpPr>
          <p:spPr>
            <a:xfrm>
              <a:off x="4100363" y="4365903"/>
              <a:ext cx="4454960" cy="968344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62589" y="4383462"/>
              <a:ext cx="409273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In New York, </a:t>
              </a:r>
              <a:r>
                <a:rPr lang="en-US" sz="1100" b="1" dirty="0"/>
                <a:t>34% of coronavirus deaths were Hispanic victims</a:t>
              </a:r>
              <a:r>
                <a:rPr lang="en-US" sz="1100" dirty="0"/>
                <a:t>, despite them representing only </a:t>
              </a:r>
              <a:r>
                <a:rPr lang="en-US" sz="1100" b="1" dirty="0"/>
                <a:t>29.1%</a:t>
              </a:r>
              <a:r>
                <a:rPr lang="en-US" sz="1100" dirty="0"/>
                <a:t> of the state’s total population. </a:t>
              </a:r>
              <a:r>
                <a:rPr lang="en-US" sz="1100" b="1" dirty="0"/>
                <a:t>17% of deaths were African American victims,</a:t>
              </a:r>
              <a:r>
                <a:rPr lang="en-US" sz="1100" dirty="0"/>
                <a:t> despite them representing only </a:t>
              </a:r>
              <a:r>
                <a:rPr lang="en-US" sz="1100" b="1" dirty="0"/>
                <a:t>9%</a:t>
              </a:r>
              <a:r>
                <a:rPr lang="en-US" sz="1100" dirty="0"/>
                <a:t> of the state population. 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3797323" y="4557620"/>
              <a:ext cx="640080" cy="6400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98450" y="4529258"/>
              <a:ext cx="627058" cy="627058"/>
            </a:xfrm>
            <a:prstGeom prst="rect">
              <a:avLst/>
            </a:prstGeom>
          </p:spPr>
        </p:pic>
      </p:grpSp>
      <p:grpSp>
        <p:nvGrpSpPr>
          <p:cNvPr id="45" name="Group 44"/>
          <p:cNvGrpSpPr/>
          <p:nvPr/>
        </p:nvGrpSpPr>
        <p:grpSpPr>
          <a:xfrm>
            <a:off x="3816572" y="5408087"/>
            <a:ext cx="4758000" cy="790540"/>
            <a:chOff x="3797323" y="5504922"/>
            <a:chExt cx="4758000" cy="790540"/>
          </a:xfrm>
        </p:grpSpPr>
        <p:sp>
          <p:nvSpPr>
            <p:cNvPr id="37" name="Rounded Rectangle 36"/>
            <p:cNvSpPr/>
            <p:nvPr/>
          </p:nvSpPr>
          <p:spPr>
            <a:xfrm>
              <a:off x="4100363" y="5504922"/>
              <a:ext cx="4454960" cy="790540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797323" y="5565484"/>
              <a:ext cx="640080" cy="6400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422809" y="5526021"/>
              <a:ext cx="4132514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dirty="0"/>
                <a:t>In New Mexico, </a:t>
              </a:r>
              <a:r>
                <a:rPr lang="en-US" sz="1100" b="1" dirty="0"/>
                <a:t>two Native American pueblos have high infection rates. </a:t>
              </a:r>
              <a:r>
                <a:rPr lang="en-US" sz="1100" dirty="0"/>
                <a:t>As of April 7, Zia Pueblo had </a:t>
              </a:r>
              <a:r>
                <a:rPr lang="en-US" sz="1100" b="1" dirty="0"/>
                <a:t>31 out of 900 </a:t>
              </a:r>
              <a:r>
                <a:rPr lang="en-US" sz="1100" dirty="0"/>
                <a:t>individuals test positive for the virus, while San Felipe had </a:t>
              </a:r>
              <a:r>
                <a:rPr lang="en-US" sz="1100" b="1" dirty="0"/>
                <a:t>52 out of 2,200 </a:t>
              </a:r>
              <a:r>
                <a:rPr lang="en-US" sz="1100" dirty="0"/>
                <a:t>individuals tested positive. </a:t>
              </a:r>
            </a:p>
          </p:txBody>
        </p:sp>
        <p:pic>
          <p:nvPicPr>
            <p:cNvPr id="40" name="Picture 39"/>
            <p:cNvPicPr>
              <a:picLocks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06579" y="5667016"/>
              <a:ext cx="421576" cy="421576"/>
            </a:xfrm>
            <a:prstGeom prst="rect">
              <a:avLst/>
            </a:prstGeom>
          </p:spPr>
        </p:pic>
      </p:grpSp>
      <p:grpSp>
        <p:nvGrpSpPr>
          <p:cNvPr id="49" name="Group 48"/>
          <p:cNvGrpSpPr/>
          <p:nvPr/>
        </p:nvGrpSpPr>
        <p:grpSpPr>
          <a:xfrm>
            <a:off x="404807" y="1481576"/>
            <a:ext cx="3043242" cy="2380289"/>
            <a:chOff x="350635" y="1308681"/>
            <a:chExt cx="3043242" cy="2380289"/>
          </a:xfrm>
        </p:grpSpPr>
        <p:sp>
          <p:nvSpPr>
            <p:cNvPr id="47" name="Oval 46"/>
            <p:cNvSpPr/>
            <p:nvPr/>
          </p:nvSpPr>
          <p:spPr>
            <a:xfrm>
              <a:off x="1218664" y="1308681"/>
              <a:ext cx="1307184" cy="131676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0635" y="2080384"/>
              <a:ext cx="3043242" cy="160858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04807" y="2159356"/>
              <a:ext cx="2934896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50" dirty="0">
                  <a:solidFill>
                    <a:schemeClr val="bg1"/>
                  </a:solidFill>
                </a:rPr>
                <a:t>An analysis conducted by The Atlantic and the Antiracist Research and Policy Center found that as of April 12, </a:t>
              </a:r>
              <a:r>
                <a:rPr lang="en-US" sz="1150" b="1" dirty="0">
                  <a:solidFill>
                    <a:schemeClr val="bg1"/>
                  </a:solidFill>
                </a:rPr>
                <a:t>38% of the cases analyzed across 29 states lacked racial data. </a:t>
              </a:r>
              <a:r>
                <a:rPr lang="en-US" sz="1150" dirty="0">
                  <a:solidFill>
                    <a:schemeClr val="bg1"/>
                  </a:solidFill>
                </a:rPr>
                <a:t>Therefore, despite statistics showing wide racial disparities there is still an incomplete picture of the coronavirus’ impact across racial groups. </a:t>
              </a:r>
            </a:p>
          </p:txBody>
        </p:sp>
        <p:pic>
          <p:nvPicPr>
            <p:cNvPr id="48" name="Picture 47"/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451435" y="1430162"/>
              <a:ext cx="810501" cy="810501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404807" y="4011203"/>
            <a:ext cx="3043242" cy="2090729"/>
            <a:chOff x="350635" y="1308681"/>
            <a:chExt cx="3043242" cy="2090729"/>
          </a:xfrm>
        </p:grpSpPr>
        <p:sp>
          <p:nvSpPr>
            <p:cNvPr id="51" name="Oval 50"/>
            <p:cNvSpPr/>
            <p:nvPr/>
          </p:nvSpPr>
          <p:spPr>
            <a:xfrm>
              <a:off x="1218664" y="1308681"/>
              <a:ext cx="1307184" cy="131676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50635" y="2080383"/>
              <a:ext cx="3043242" cy="13190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04808" y="2171279"/>
              <a:ext cx="293489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A CDC analysis of </a:t>
              </a:r>
              <a:r>
                <a:rPr lang="en-US" sz="1200" b="1" dirty="0">
                  <a:solidFill>
                    <a:schemeClr val="bg1"/>
                  </a:solidFill>
                </a:rPr>
                <a:t>1,500 hospitalizations in 14 states</a:t>
              </a:r>
              <a:r>
                <a:rPr lang="en-US" sz="1200" dirty="0">
                  <a:solidFill>
                    <a:schemeClr val="bg1"/>
                  </a:solidFill>
                </a:rPr>
                <a:t> showed that </a:t>
              </a:r>
              <a:r>
                <a:rPr lang="en-US" sz="1200" b="1" dirty="0">
                  <a:solidFill>
                    <a:schemeClr val="bg1"/>
                  </a:solidFill>
                </a:rPr>
                <a:t>African Americans made up a third of hospitalizations</a:t>
              </a:r>
              <a:r>
                <a:rPr lang="en-US" sz="1200" dirty="0">
                  <a:solidFill>
                    <a:schemeClr val="bg1"/>
                  </a:solidFill>
                </a:rPr>
                <a:t>, despite representing only </a:t>
              </a:r>
              <a:r>
                <a:rPr lang="en-US" sz="1200" b="1" dirty="0">
                  <a:solidFill>
                    <a:schemeClr val="bg1"/>
                  </a:solidFill>
                </a:rPr>
                <a:t>18%</a:t>
              </a:r>
              <a:r>
                <a:rPr lang="en-US" sz="1200" dirty="0">
                  <a:solidFill>
                    <a:schemeClr val="bg1"/>
                  </a:solidFill>
                </a:rPr>
                <a:t> of the population of the areas included in the analysis. </a:t>
              </a:r>
            </a:p>
          </p:txBody>
        </p:sp>
      </p:grpSp>
      <p:pic>
        <p:nvPicPr>
          <p:cNvPr id="55" name="Picture 54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1570067" y="4082802"/>
            <a:ext cx="712721" cy="71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7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20" y="724455"/>
            <a:ext cx="8412480" cy="640080"/>
          </a:xfrm>
        </p:spPr>
        <p:txBody>
          <a:bodyPr/>
          <a:lstStyle/>
          <a:p>
            <a:r>
              <a:rPr lang="en-US" dirty="0"/>
              <a:t>Opinions regarding who should get priority access to ventilators vary by race and age group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78557118"/>
              </p:ext>
            </p:extLst>
          </p:nvPr>
        </p:nvGraphicFramePr>
        <p:xfrm>
          <a:off x="401620" y="2200805"/>
          <a:ext cx="83300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401620" y="1855081"/>
            <a:ext cx="841248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385054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Patients who are most in need at the moment   </a:t>
            </a:r>
            <a:r>
              <a:rPr lang="en-US" altLang="en-US" sz="1000" b="1" dirty="0">
                <a:solidFill>
                  <a:srgbClr val="769DA3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Patients who doctors think are most likely to recover with treatment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1435717"/>
            <a:ext cx="5642564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Doctors should prioritize giving ventilators to…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01620" y="1683580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APRIL 7-12, 2020</a:t>
            </a:r>
          </a:p>
        </p:txBody>
      </p:sp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11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Pew Research Center</a:t>
            </a:r>
          </a:p>
        </p:txBody>
      </p:sp>
    </p:spTree>
    <p:extLst>
      <p:ext uri="{BB962C8B-B14F-4D97-AF65-F5344CB8AC3E}">
        <p14:creationId xmlns:p14="http://schemas.microsoft.com/office/powerpoint/2010/main" val="391850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884752" y="2014252"/>
            <a:ext cx="2625505" cy="1631599"/>
          </a:xfrm>
          <a:prstGeom prst="roundRect">
            <a:avLst>
              <a:gd name="adj" fmla="val 10165"/>
            </a:avLst>
          </a:prstGeom>
          <a:noFill/>
          <a:ln w="285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20" y="709431"/>
            <a:ext cx="8330004" cy="640080"/>
          </a:xfrm>
        </p:spPr>
        <p:txBody>
          <a:bodyPr/>
          <a:lstStyle/>
          <a:p>
            <a:r>
              <a:rPr lang="en-US" dirty="0"/>
              <a:t>Childcare responsibilities have become more difficult for Black and Hispanic parents</a:t>
            </a:r>
          </a:p>
        </p:txBody>
      </p:sp>
      <p:sp>
        <p:nvSpPr>
          <p:cNvPr id="4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Pew Research Center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06650158"/>
              </p:ext>
            </p:extLst>
          </p:nvPr>
        </p:nvGraphicFramePr>
        <p:xfrm>
          <a:off x="400049" y="2283698"/>
          <a:ext cx="5258367" cy="396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400050" y="2007534"/>
            <a:ext cx="35851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385054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Very/Somewhat difficult   </a:t>
            </a:r>
            <a:r>
              <a:rPr lang="en-US" altLang="en-US" sz="1000" b="1" dirty="0">
                <a:solidFill>
                  <a:srgbClr val="769DA3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Very/Somewhat easy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" y="1424435"/>
            <a:ext cx="5258366" cy="45708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Adults with children under 12 who responded that handling childcare responsibilities during the outbreak has been…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00050" y="1844898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MARCH 19-24, 2020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6175" y="2103106"/>
            <a:ext cx="23226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41%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200" dirty="0"/>
              <a:t>of lower income parents are very concerned about </a:t>
            </a:r>
            <a:r>
              <a:rPr lang="en-US" sz="1200" b="1" dirty="0"/>
              <a:t>their children falling behind in school</a:t>
            </a:r>
            <a:r>
              <a:rPr lang="en-US" sz="1200" dirty="0"/>
              <a:t>, compared to </a:t>
            </a:r>
            <a:r>
              <a:rPr lang="en-US" sz="1200" b="1" dirty="0"/>
              <a:t>21%</a:t>
            </a:r>
            <a:r>
              <a:rPr lang="en-US" sz="1200" dirty="0"/>
              <a:t> of middle income parents and </a:t>
            </a:r>
            <a:r>
              <a:rPr lang="en-US" sz="1200" b="1" dirty="0"/>
              <a:t>17%</a:t>
            </a:r>
            <a:r>
              <a:rPr lang="en-US" sz="1200" dirty="0"/>
              <a:t> of upper income parents.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884753" y="3983402"/>
            <a:ext cx="2625505" cy="1631599"/>
          </a:xfrm>
          <a:prstGeom prst="roundRect">
            <a:avLst>
              <a:gd name="adj" fmla="val 10165"/>
            </a:avLst>
          </a:prstGeom>
          <a:noFill/>
          <a:ln w="285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20680" y="4075926"/>
            <a:ext cx="23536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38%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200" dirty="0"/>
              <a:t>of lower income parents said their children have received </a:t>
            </a:r>
            <a:r>
              <a:rPr lang="en-US" sz="1200" b="1" dirty="0"/>
              <a:t>“a lot of online instruction from their school,” </a:t>
            </a:r>
            <a:r>
              <a:rPr lang="en-US" sz="1200" dirty="0"/>
              <a:t>compared to </a:t>
            </a:r>
            <a:r>
              <a:rPr lang="en-US" sz="1200" b="1" dirty="0"/>
              <a:t>44%</a:t>
            </a:r>
            <a:r>
              <a:rPr lang="en-US" sz="1200" dirty="0"/>
              <a:t> of middle income parents and </a:t>
            </a:r>
            <a:r>
              <a:rPr lang="en-US" sz="1200" b="1" dirty="0"/>
              <a:t>51%</a:t>
            </a:r>
            <a:r>
              <a:rPr lang="en-US" sz="1200" dirty="0"/>
              <a:t> of upper income parents. </a:t>
            </a:r>
          </a:p>
        </p:txBody>
      </p:sp>
    </p:spTree>
    <p:extLst>
      <p:ext uri="{BB962C8B-B14F-4D97-AF65-F5344CB8AC3E}">
        <p14:creationId xmlns:p14="http://schemas.microsoft.com/office/powerpoint/2010/main" val="83070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1621" y="746389"/>
            <a:ext cx="8412480" cy="640080"/>
          </a:xfrm>
        </p:spPr>
        <p:txBody>
          <a:bodyPr>
            <a:normAutofit fontScale="90000"/>
          </a:bodyPr>
          <a:lstStyle/>
          <a:p>
            <a:r>
              <a:rPr lang="en-US" dirty="0"/>
              <a:t>Hispanic adults are the most impacted by pay cuts and job losses, and expressed higher concern for keeping up with basic expenses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54064723"/>
              </p:ext>
            </p:extLst>
          </p:nvPr>
        </p:nvGraphicFramePr>
        <p:xfrm>
          <a:off x="401620" y="2303261"/>
          <a:ext cx="8412480" cy="165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401620" y="1802066"/>
            <a:ext cx="7692178" cy="47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Continue getting paid    </a:t>
            </a:r>
            <a:r>
              <a:rPr lang="en-US" altLang="en-US" sz="1000" b="1" dirty="0">
                <a:solidFill>
                  <a:srgbClr val="ADC4C8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Not get paid but would be able to pay basic expenses   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55797E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Not get paid and unable to pay basic expenses    </a:t>
            </a:r>
            <a:r>
              <a:rPr lang="en-US" altLang="en-US" sz="1000" b="1" dirty="0">
                <a:solidFill>
                  <a:srgbClr val="769DA3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Not sure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1460632"/>
            <a:ext cx="8330004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If you miss work because of coronavirus would you…?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01620" y="1680787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MARCH 10-16, 2020</a:t>
            </a:r>
          </a:p>
        </p:txBody>
      </p:sp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212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Yanelle Cruz | Slide last updated on: April 20, 2020</a:t>
            </a:r>
          </a:p>
        </p:txBody>
      </p:sp>
      <p:sp>
        <p:nvSpPr>
          <p:cNvPr id="11" name="Text Placeholder 18"/>
          <p:cNvSpPr txBox="1">
            <a:spLocks/>
          </p:cNvSpPr>
          <p:nvPr/>
        </p:nvSpPr>
        <p:spPr bwMode="auto">
          <a:xfrm>
            <a:off x="404808" y="6101932"/>
            <a:ext cx="4345823" cy="3051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Georgi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Pew Research Center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053496469"/>
              </p:ext>
            </p:extLst>
          </p:nvPr>
        </p:nvGraphicFramePr>
        <p:xfrm>
          <a:off x="401620" y="4698854"/>
          <a:ext cx="8412480" cy="150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401620" y="4368520"/>
            <a:ext cx="7692178" cy="311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33A34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Had to take a pay cut    </a:t>
            </a:r>
            <a:r>
              <a:rPr lang="en-US" altLang="en-US" sz="1000" b="1" dirty="0">
                <a:solidFill>
                  <a:srgbClr val="AFCEC5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Been laid off or lost a job   </a:t>
            </a:r>
            <a:r>
              <a:rPr lang="en-US" altLang="en-US" sz="1000" b="1" dirty="0">
                <a:solidFill>
                  <a:srgbClr val="477367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Either or both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4017358"/>
            <a:ext cx="8330004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Because of the coronavirus outbreak, have you or anyone in your household…?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01620" y="4237513"/>
            <a:ext cx="2751006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PEW SURVEY CONDUCTED MARCH 19-24, 2020</a:t>
            </a:r>
          </a:p>
        </p:txBody>
      </p:sp>
    </p:spTree>
    <p:extLst>
      <p:ext uri="{BB962C8B-B14F-4D97-AF65-F5344CB8AC3E}">
        <p14:creationId xmlns:p14="http://schemas.microsoft.com/office/powerpoint/2010/main" val="33202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920451-BA97-4B3A-94D7-4ED0C586BC37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22388</TotalTime>
  <Words>1497</Words>
  <Application>Microsoft Office PowerPoint</Application>
  <PresentationFormat>On-screen Show (4:3)</PresentationFormat>
  <Paragraphs>122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Office Theme</vt:lpstr>
      <vt:lpstr>Coronavirus: racial disparities</vt:lpstr>
      <vt:lpstr>Concerns regarding COVID-19 are more widespread among Hispanics and lower income adults</vt:lpstr>
      <vt:lpstr>African Americans expressed higher concern for their personal health and are more likely to know individuals affected by COVID-19</vt:lpstr>
      <vt:lpstr>African Americans are being disproportionately affected by the coronavirus and dying at higher rates than any other race</vt:lpstr>
      <vt:lpstr>Despite limited data, recent studies show that racial minorities are being disproportionately affected by the coronavirus outbreak</vt:lpstr>
      <vt:lpstr>Opinions regarding who should get priority access to ventilators vary by race and age group</vt:lpstr>
      <vt:lpstr>Childcare responsibilities have become more difficult for Black and Hispanic parents</vt:lpstr>
      <vt:lpstr>Hispanic adults are the most impacted by pay cuts and job losses, and expressed higher concern for keeping up with basic expenses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Lisa Lunt</cp:lastModifiedBy>
  <cp:revision>650</cp:revision>
  <cp:lastPrinted>2019-02-27T20:56:39Z</cp:lastPrinted>
  <dcterms:created xsi:type="dcterms:W3CDTF">2018-11-02T00:48:26Z</dcterms:created>
  <dcterms:modified xsi:type="dcterms:W3CDTF">2020-04-21T17:20:42Z</dcterms:modified>
</cp:coreProperties>
</file>